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1" r:id="rId2"/>
  </p:sldMasterIdLst>
  <p:notesMasterIdLst>
    <p:notesMasterId r:id="rId39"/>
  </p:notesMasterIdLst>
  <p:sldIdLst>
    <p:sldId id="369" r:id="rId3"/>
    <p:sldId id="352" r:id="rId4"/>
    <p:sldId id="370" r:id="rId5"/>
    <p:sldId id="268" r:id="rId6"/>
    <p:sldId id="379" r:id="rId7"/>
    <p:sldId id="303" r:id="rId8"/>
    <p:sldId id="374" r:id="rId9"/>
    <p:sldId id="377" r:id="rId10"/>
    <p:sldId id="305" r:id="rId11"/>
    <p:sldId id="307" r:id="rId12"/>
    <p:sldId id="375" r:id="rId13"/>
    <p:sldId id="376" r:id="rId14"/>
    <p:sldId id="371" r:id="rId15"/>
    <p:sldId id="354" r:id="rId16"/>
    <p:sldId id="383" r:id="rId17"/>
    <p:sldId id="384" r:id="rId18"/>
    <p:sldId id="386" r:id="rId19"/>
    <p:sldId id="387" r:id="rId20"/>
    <p:sldId id="372" r:id="rId21"/>
    <p:sldId id="321" r:id="rId22"/>
    <p:sldId id="378" r:id="rId23"/>
    <p:sldId id="325" r:id="rId24"/>
    <p:sldId id="380" r:id="rId25"/>
    <p:sldId id="388" r:id="rId26"/>
    <p:sldId id="327" r:id="rId27"/>
    <p:sldId id="328" r:id="rId28"/>
    <p:sldId id="330" r:id="rId29"/>
    <p:sldId id="389" r:id="rId30"/>
    <p:sldId id="373" r:id="rId31"/>
    <p:sldId id="339" r:id="rId32"/>
    <p:sldId id="381" r:id="rId33"/>
    <p:sldId id="340" r:id="rId34"/>
    <p:sldId id="390" r:id="rId35"/>
    <p:sldId id="391" r:id="rId36"/>
    <p:sldId id="392" r:id="rId37"/>
    <p:sldId id="336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0" y="-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A54AE-E28B-4533-A456-B756823B96D8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BB924-0F29-4611-A8B9-E5E73D2329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同质性与变异性  朝鲜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68E8-3E42-411D-B3A4-41141BE63FBA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F73D4-F30A-61E6-5625-B77D9D32E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0A1825E-183B-F696-B9F6-6D7C581A7B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86A18DBD-3CFE-4E5D-6143-333098287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同质性与变异性  朝鲜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2ABF0E-5DB8-1ABF-2061-0880BE655C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68E8-3E42-411D-B3A4-41141BE63FB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3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DE2BC-2924-A66A-8F70-6BDF8E0E6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C0F4FF4C-8C9D-2A2D-0A1F-0C92658679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E6F3E9F5-C142-49D5-B62D-01A7BAC550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同质性与变异性  朝鲜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B5F062-C02A-AE57-EAE7-4EB44F0885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68E8-3E42-411D-B3A4-41141BE63FB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987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同质性与变异性  朝鲜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468E8-3E42-411D-B3A4-41141BE63FBA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72647" y="6312535"/>
            <a:ext cx="2743725" cy="365125"/>
          </a:xfrm>
        </p:spPr>
        <p:txBody>
          <a:bodyPr/>
          <a:lstStyle/>
          <a:p>
            <a:r>
              <a:rPr lang="en-US" altLang="zh-CN"/>
              <a:t>1·</a:t>
            </a: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·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5-08-21_134516_0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61" y="-74646"/>
            <a:ext cx="11258939" cy="669004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2145561" y="1236980"/>
            <a:ext cx="8609330" cy="2882265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191246" y="905828"/>
            <a:ext cx="9809507" cy="339534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zh-CN" altLang="en-US" sz="6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第八章</a:t>
            </a:r>
            <a:endParaRPr lang="en-US" altLang="zh-CN" sz="6600" dirty="0"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  <a:cs typeface="楷体" panose="02010609060101010101" charset="-122"/>
            </a:endParaRPr>
          </a:p>
          <a:p>
            <a:pPr algn="ctr">
              <a:spcBef>
                <a:spcPts val="1200"/>
              </a:spcBef>
            </a:pPr>
            <a:r>
              <a:rPr lang="zh-CN" altLang="en-US" sz="66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投资需求统计分析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793646" y="1006849"/>
            <a:ext cx="11161112" cy="5543550"/>
          </a:xfrm>
        </p:spPr>
        <p:txBody>
          <a:bodyPr>
            <a:noAutofit/>
          </a:bodyPr>
          <a:lstStyle/>
          <a:p>
            <a:pPr marL="0">
              <a:lnSpc>
                <a:spcPct val="140000"/>
              </a:lnSpc>
              <a:spcAft>
                <a:spcPts val="2000"/>
              </a:spcAft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（一）托宾</a:t>
            </a:r>
            <a:r>
              <a:rPr lang="en-US" altLang="zh-CN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q</a:t>
            </a: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理论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 fontAlgn="auto">
              <a:lnSpc>
                <a:spcPts val="4200"/>
              </a:lnSpc>
              <a:spcAft>
                <a:spcPts val="2000"/>
              </a:spcAft>
              <a:buFontTx/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该理论认为，如不考虑资本折旧，则厂商投资水平取决于新增资本的市场价值与重置成本的比率（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q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值）。当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q&gt;1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时，表示意愿资本存量高于实际资本存量，企业将加增加投资；反之，企业无意新增投资。换一视角，投资是“新增资本的边际收益率与资本租用价格之比”的增函数。微观层面，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q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值经常用于衡量某项资产的市场价值是否被高估。</a:t>
            </a:r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797393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四、主要的投资理论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2571E-4EF4-72A3-6E3D-A4532F85E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325A6A5-87A6-E18A-2D6E-955E837F82D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793646" y="1006849"/>
            <a:ext cx="11161112" cy="5543550"/>
          </a:xfrm>
        </p:spPr>
        <p:txBody>
          <a:bodyPr>
            <a:noAutofit/>
          </a:bodyPr>
          <a:lstStyle/>
          <a:p>
            <a:pPr marL="0">
              <a:lnSpc>
                <a:spcPct val="140000"/>
              </a:lnSpc>
              <a:spcAft>
                <a:spcPts val="2000"/>
              </a:spcAft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（二）乘数</a:t>
            </a:r>
            <a:r>
              <a:rPr lang="en-US" altLang="zh-CN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-</a:t>
            </a: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加速数理论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spcAft>
                <a:spcPts val="2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该理论包含互为联系的两部分：投资乘数理论说明自发投资△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K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对产量变动△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Y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具有乘数效应；加速数理论则刻画产量及消费变动对引致投资的影响。投资、收入及消费相互影响，仅靠经济自身力量调节，往往形成周期性波动。</a:t>
            </a:r>
          </a:p>
        </p:txBody>
      </p:sp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154A11F1-AC4A-280D-CCCD-DA189EE09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0C27DF3A-EB2E-6B04-B05D-E56762BB2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797393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四、主要的投资理论</a:t>
            </a:r>
          </a:p>
        </p:txBody>
      </p:sp>
    </p:spTree>
    <p:extLst>
      <p:ext uri="{BB962C8B-B14F-4D97-AF65-F5344CB8AC3E}">
        <p14:creationId xmlns:p14="http://schemas.microsoft.com/office/powerpoint/2010/main" val="2518213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E5AFE-7619-D17A-CE63-0A163A209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46BC377-2E2C-CE11-65C1-1CEE76F9972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793646" y="1006849"/>
            <a:ext cx="11398354" cy="5543550"/>
          </a:xfrm>
        </p:spPr>
        <p:txBody>
          <a:bodyPr>
            <a:noAutofit/>
          </a:bodyPr>
          <a:lstStyle/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投资统计分析，主要通过对投资总量和结构的静态格局分析与动态趋势分析，寻找投资变动过程背后的数量关系和数量规律，进而为制定宏观经济调控政策提供定量依据。其主要内容有三方面：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一是投资规模与强度，包括投资量大小与投资率高低，常见投资指标包括投资额、资本形成总额、固定资本形成总额、库存增加等；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二是投资结构，包括产业构成、区域构成、经济类型构成、资金来源构成、固定资产投资的费用构成等；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三是投资效果，主要测算投资弹性、投资对经济增长的贡献率等。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B2EA5E02-3526-A2AC-AC3E-A9304935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E63D6B9F-A064-D338-364E-4648D1BA4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797393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五、投资统计分析内容</a:t>
            </a:r>
          </a:p>
        </p:txBody>
      </p:sp>
    </p:spTree>
    <p:extLst>
      <p:ext uri="{BB962C8B-B14F-4D97-AF65-F5344CB8AC3E}">
        <p14:creationId xmlns:p14="http://schemas.microsoft.com/office/powerpoint/2010/main" val="3544807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二节  中国投资规模统计分析</a:t>
            </a:r>
            <a:endParaRPr lang="en-US" altLang="zh-CN" sz="4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Rectangle 9"/>
          <p:cNvSpPr txBox="1">
            <a:spLocks noChangeArrowheads="1"/>
          </p:cNvSpPr>
          <p:nvPr/>
        </p:nvSpPr>
        <p:spPr>
          <a:xfrm>
            <a:off x="1992769" y="2295460"/>
            <a:ext cx="8735060" cy="2109283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一、中国投资规模变化趋势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二、优化投资率测算与分析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一、中国投资规模变化趋势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58409EC-A878-957B-F964-4D7AD365E8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490775"/>
              </p:ext>
            </p:extLst>
          </p:nvPr>
        </p:nvGraphicFramePr>
        <p:xfrm>
          <a:off x="921976" y="1434541"/>
          <a:ext cx="10577033" cy="4563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7532">
                  <a:extLst>
                    <a:ext uri="{9D8B030D-6E8A-4147-A177-3AD203B41FA5}">
                      <a16:colId xmlns:a16="http://schemas.microsoft.com/office/drawing/2014/main" val="1027849223"/>
                    </a:ext>
                  </a:extLst>
                </a:gridCol>
                <a:gridCol w="1217215">
                  <a:extLst>
                    <a:ext uri="{9D8B030D-6E8A-4147-A177-3AD203B41FA5}">
                      <a16:colId xmlns:a16="http://schemas.microsoft.com/office/drawing/2014/main" val="2269882318"/>
                    </a:ext>
                  </a:extLst>
                </a:gridCol>
                <a:gridCol w="1057923">
                  <a:extLst>
                    <a:ext uri="{9D8B030D-6E8A-4147-A177-3AD203B41FA5}">
                      <a16:colId xmlns:a16="http://schemas.microsoft.com/office/drawing/2014/main" val="3827645360"/>
                    </a:ext>
                  </a:extLst>
                </a:gridCol>
                <a:gridCol w="1306201">
                  <a:extLst>
                    <a:ext uri="{9D8B030D-6E8A-4147-A177-3AD203B41FA5}">
                      <a16:colId xmlns:a16="http://schemas.microsoft.com/office/drawing/2014/main" val="291958140"/>
                    </a:ext>
                  </a:extLst>
                </a:gridCol>
                <a:gridCol w="809646">
                  <a:extLst>
                    <a:ext uri="{9D8B030D-6E8A-4147-A177-3AD203B41FA5}">
                      <a16:colId xmlns:a16="http://schemas.microsoft.com/office/drawing/2014/main" val="3841241757"/>
                    </a:ext>
                  </a:extLst>
                </a:gridCol>
                <a:gridCol w="904124">
                  <a:extLst>
                    <a:ext uri="{9D8B030D-6E8A-4147-A177-3AD203B41FA5}">
                      <a16:colId xmlns:a16="http://schemas.microsoft.com/office/drawing/2014/main" val="1585943257"/>
                    </a:ext>
                  </a:extLst>
                </a:gridCol>
                <a:gridCol w="1210625">
                  <a:extLst>
                    <a:ext uri="{9D8B030D-6E8A-4147-A177-3AD203B41FA5}">
                      <a16:colId xmlns:a16="http://schemas.microsoft.com/office/drawing/2014/main" val="2067992013"/>
                    </a:ext>
                  </a:extLst>
                </a:gridCol>
                <a:gridCol w="1057923">
                  <a:extLst>
                    <a:ext uri="{9D8B030D-6E8A-4147-A177-3AD203B41FA5}">
                      <a16:colId xmlns:a16="http://schemas.microsoft.com/office/drawing/2014/main" val="380402891"/>
                    </a:ext>
                  </a:extLst>
                </a:gridCol>
                <a:gridCol w="1312791">
                  <a:extLst>
                    <a:ext uri="{9D8B030D-6E8A-4147-A177-3AD203B41FA5}">
                      <a16:colId xmlns:a16="http://schemas.microsoft.com/office/drawing/2014/main" val="738165917"/>
                    </a:ext>
                  </a:extLst>
                </a:gridCol>
                <a:gridCol w="803053">
                  <a:extLst>
                    <a:ext uri="{9D8B030D-6E8A-4147-A177-3AD203B41FA5}">
                      <a16:colId xmlns:a16="http://schemas.microsoft.com/office/drawing/2014/main" val="2905972929"/>
                    </a:ext>
                  </a:extLst>
                </a:gridCol>
              </a:tblGrid>
              <a:tr h="1482010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年份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投资额</a:t>
                      </a:r>
                    </a:p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（亿元）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环比增速（</a:t>
                      </a:r>
                      <a:r>
                        <a:rPr lang="en-US" altLang="zh-CN" sz="1400" kern="100" dirty="0">
                          <a:effectLst/>
                        </a:rPr>
                        <a:t>%</a:t>
                      </a:r>
                      <a:r>
                        <a:rPr lang="zh-CN" altLang="en-US" sz="1400" kern="100" dirty="0">
                          <a:effectLst/>
                        </a:rPr>
                        <a:t>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资本形成总额（亿元）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投资率</a:t>
                      </a:r>
                    </a:p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（</a:t>
                      </a:r>
                      <a:r>
                        <a:rPr lang="en-US" altLang="zh-CN" sz="1400" kern="100" dirty="0">
                          <a:effectLst/>
                        </a:rPr>
                        <a:t>%</a:t>
                      </a:r>
                      <a:r>
                        <a:rPr lang="zh-CN" altLang="en-US" sz="1400" kern="100" dirty="0">
                          <a:effectLst/>
                        </a:rPr>
                        <a:t>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年份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投资额</a:t>
                      </a:r>
                    </a:p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（亿元）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>
                          <a:effectLst/>
                        </a:rPr>
                        <a:t>环比增速（</a:t>
                      </a:r>
                      <a:r>
                        <a:rPr lang="en-US" altLang="zh-CN" sz="1400" kern="100">
                          <a:effectLst/>
                        </a:rPr>
                        <a:t>%</a:t>
                      </a:r>
                      <a:r>
                        <a:rPr lang="zh-CN" altLang="en-US" sz="1400" kern="100">
                          <a:effectLst/>
                        </a:rPr>
                        <a:t>）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资本形成总额（亿元）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>
                          <a:effectLst/>
                        </a:rPr>
                        <a:t>投资率</a:t>
                      </a:r>
                    </a:p>
                    <a:p>
                      <a:pPr marL="0" marR="0" algn="ctr">
                        <a:buNone/>
                      </a:pPr>
                      <a:r>
                        <a:rPr lang="zh-CN" altLang="en-US" sz="1400" kern="100">
                          <a:effectLst/>
                        </a:rPr>
                        <a:t>（</a:t>
                      </a:r>
                      <a:r>
                        <a:rPr lang="en-US" altLang="zh-CN" sz="1400" kern="100">
                          <a:effectLst/>
                        </a:rPr>
                        <a:t>%</a:t>
                      </a:r>
                      <a:r>
                        <a:rPr lang="zh-CN" altLang="en-US" sz="1400" kern="100">
                          <a:effectLst/>
                        </a:rPr>
                        <a:t>）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276483733"/>
                  </a:ext>
                </a:extLst>
              </a:tr>
              <a:tr h="61630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1980</a:t>
                      </a:r>
                      <a:endParaRPr lang="en-US" altLang="zh-CN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910.9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 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1587.5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35.0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2005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80993.6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22.3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75576.0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40.3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406916099"/>
                  </a:ext>
                </a:extLst>
              </a:tr>
              <a:tr h="61630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1985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2543.2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38.8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3554.4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39.0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2010</a:t>
                      </a:r>
                      <a:endParaRPr lang="en-US" altLang="zh-CN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218833.6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20.4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191866.9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47.0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440470407"/>
                  </a:ext>
                </a:extLst>
              </a:tr>
              <a:tr h="61630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1990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4517.0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2.4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6446.6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34.0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2015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347827.4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8.6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297826.5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43.0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229498843"/>
                  </a:ext>
                </a:extLst>
              </a:tr>
              <a:tr h="61630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1995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20019.3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17.5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23823.0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39.0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2020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451154.8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2.6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439550.3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42.9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4089538940"/>
                  </a:ext>
                </a:extLst>
              </a:tr>
              <a:tr h="61630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2000</a:t>
                      </a:r>
                      <a:endParaRPr lang="en-US" altLang="zh-CN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32917.7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10.3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33667.1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33.7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2023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509707.9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2.8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530439.7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42.1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88673538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E4D6E624-BE45-0915-8105-2742220B7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976" y="956320"/>
            <a:ext cx="825660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2000" dirty="0">
                <a:latin typeface="华文楷体" panose="02010600040101010101" charset="-122"/>
                <a:ea typeface="华文楷体" panose="02010600040101010101" charset="-122"/>
              </a:rPr>
              <a:t>表8-1  全社会固定资产投资与资本形成总额（1980-2023）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71CC01F-5E0E-DF6E-D571-B0FB01EB0427}"/>
              </a:ext>
            </a:extLst>
          </p:cNvPr>
          <p:cNvSpPr txBox="1"/>
          <p:nvPr/>
        </p:nvSpPr>
        <p:spPr>
          <a:xfrm>
            <a:off x="921976" y="6108487"/>
            <a:ext cx="102192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72000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我国投资规模不断扩大。</a:t>
            </a:r>
            <a:endParaRPr lang="en-US" altLang="zh-CN" sz="20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958A2-0ECB-FAE4-17EE-573BE60926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2E83988A-824D-00CC-A8A1-B566AA467F4C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96A212C5-91D7-38C5-E618-1B5D0AA95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一、中国投资规模变化趋势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1126D3F5-3B1B-876A-FA39-09D841CCB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5801" y="890410"/>
            <a:ext cx="77511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由资本形成总额除以支出法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，即得到投资率。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8CE283D-62E4-C0AC-1E88-33B5E4A1F1B6}"/>
              </a:ext>
            </a:extLst>
          </p:cNvPr>
          <p:cNvSpPr txBox="1"/>
          <p:nvPr/>
        </p:nvSpPr>
        <p:spPr>
          <a:xfrm>
            <a:off x="9573953" y="2764940"/>
            <a:ext cx="1942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该时期的投资率存在明显的周期波动。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B5B129F-3DA5-77AD-6487-94EE706AD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704" y="1470960"/>
            <a:ext cx="7751165" cy="438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35E5A3C7-37E7-2346-8C46-23CDF9B5582F}"/>
              </a:ext>
            </a:extLst>
          </p:cNvPr>
          <p:cNvSpPr txBox="1"/>
          <p:nvPr/>
        </p:nvSpPr>
        <p:spPr>
          <a:xfrm>
            <a:off x="2045959" y="6044117"/>
            <a:ext cx="59308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8-1  1980-2023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年投资率变化趋势（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9189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DD6B7B-FF7D-815C-6990-3B1DA40DA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12F13400-97F4-5760-A73D-F06E348DF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27CA8E4-3BAF-B13C-0692-47D311DBE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灯片编号占位符 6">
            <a:extLst>
              <a:ext uri="{FF2B5EF4-FFF2-40B4-BE49-F238E27FC236}">
                <a16:creationId xmlns:a16="http://schemas.microsoft.com/office/drawing/2014/main" id="{DD3AEF9F-C3B0-A3AB-18D2-FA4869D90194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4" descr="浅色上对角线">
            <a:extLst>
              <a:ext uri="{FF2B5EF4-FFF2-40B4-BE49-F238E27FC236}">
                <a16:creationId xmlns:a16="http://schemas.microsoft.com/office/drawing/2014/main" id="{E176B039-E1A7-F23A-3544-0561A0643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二、优化投资率测算与分析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95704C6-EEE7-BBB3-5952-EC68759770CD}"/>
                  </a:ext>
                </a:extLst>
              </p:cNvPr>
              <p:cNvSpPr txBox="1"/>
              <p:nvPr/>
            </p:nvSpPr>
            <p:spPr>
              <a:xfrm>
                <a:off x="504826" y="951334"/>
                <a:ext cx="11483974" cy="4973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（一）考伊克模型简介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720000" algn="just" defTabSz="266700">
                  <a:lnSpc>
                    <a:spcPct val="150000"/>
                  </a:lnSpc>
                  <a:spcBef>
                    <a:spcPts val="1000"/>
                  </a:spcBef>
                  <a:spcAft>
                    <a:spcPts val="50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假定因变量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Y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不仅受当期自变量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X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影响，还受自变量长期历史数据影响：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ctr" defTabSz="266700">
                  <a:lnSpc>
                    <a:spcPct val="150000"/>
                  </a:lnSpc>
                  <a:spcBef>
                    <a:spcPts val="1000"/>
                  </a:spcBef>
                  <a:spcAft>
                    <a:spcPts val="5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𝛴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ⅈ=0</m:t>
                        </m:r>
                      </m:sub>
                      <m:sup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</m:sSubSup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                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(8.1)</a:t>
                </a:r>
                <a:endParaRPr lang="zh-CN" altLang="en-US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just">
                  <a:spcBef>
                    <a:spcPts val="1000"/>
                  </a:spcBef>
                  <a:spcAft>
                    <a:spcPts val="50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然而，这种无限分布滞后模型无法估计。考伊克假定，自变量对因变量的影响强度随时间推移而几何衰减，即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ⅈ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，其中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0&lt;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。进行广义一阶差分，整理可得：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ctr">
                  <a:spcBef>
                    <a:spcPts val="1000"/>
                  </a:spcBef>
                  <a:spcAft>
                    <a:spcPts val="5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(8.2)</a:t>
                </a:r>
              </a:p>
              <a:p>
                <a:pPr indent="720000" algn="just">
                  <a:spcBef>
                    <a:spcPts val="1000"/>
                  </a:spcBef>
                  <a:spcAft>
                    <a:spcPts val="50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这样，将无限分布滞后模型转化为易于估计的一阶自回归模型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AR(1)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。鉴于式（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8.2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）的随机扰动项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导致自相关，估计时应采用稳健标准误方法。</a:t>
                </a: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95704C6-EEE7-BBB3-5952-EC6875977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6" y="951334"/>
                <a:ext cx="11483974" cy="4973156"/>
              </a:xfrm>
              <a:prstGeom prst="rect">
                <a:avLst/>
              </a:prstGeom>
              <a:blipFill>
                <a:blip r:embed="rId2"/>
                <a:stretch>
                  <a:fillRect l="-849" r="-796" b="-18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816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3A981-3062-0E07-EAAC-0E7261457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981879C7-68D8-021B-5B9D-29F0DA6BA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01CFB6E-6363-BF6C-BA31-99BDFF13C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灯片编号占位符 6">
            <a:extLst>
              <a:ext uri="{FF2B5EF4-FFF2-40B4-BE49-F238E27FC236}">
                <a16:creationId xmlns:a16="http://schemas.microsoft.com/office/drawing/2014/main" id="{7D76BE81-519E-BF02-1BE0-8118BF2361F5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4" descr="浅色上对角线">
            <a:extLst>
              <a:ext uri="{FF2B5EF4-FFF2-40B4-BE49-F238E27FC236}">
                <a16:creationId xmlns:a16="http://schemas.microsoft.com/office/drawing/2014/main" id="{E2E0FFD1-FDDA-1936-9640-1ED824ACB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二、优化投资率测算与分析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52A01F9C-45D7-7695-DD98-A008A020766A}"/>
                  </a:ext>
                </a:extLst>
              </p:cNvPr>
              <p:cNvSpPr txBox="1"/>
              <p:nvPr/>
            </p:nvSpPr>
            <p:spPr>
              <a:xfrm>
                <a:off x="504826" y="951334"/>
                <a:ext cx="11416242" cy="69195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（二）最优投资率估算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indent="720000" fontAlgn="ctr">
                  <a:lnSpc>
                    <a:spcPct val="150000"/>
                  </a:lnSpc>
                  <a:spcBef>
                    <a:spcPts val="200"/>
                  </a:spcBef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假定消费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C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和投资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I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对产出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Y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GDP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）的影响，均符合考伊克模型。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ctr" fontAlgn="ctr">
                  <a:lnSpc>
                    <a:spcPct val="150000"/>
                  </a:lnSpc>
                  <a:spcBef>
                    <a:spcPts val="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𝐶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−1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8.3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ctr" fontAlgn="ctr">
                  <a:lnSpc>
                    <a:spcPct val="150000"/>
                  </a:lnSpc>
                  <a:spcBef>
                    <a:spcPts val="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t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t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−1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𝜀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8.4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just" fontAlgn="ctr">
                  <a:lnSpc>
                    <a:spcPct val="150000"/>
                  </a:lnSpc>
                  <a:spcBef>
                    <a:spcPts val="200"/>
                  </a:spcBef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利用我国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1952-2003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年数据进行估计，得到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zh-CN" altLang="en-US" sz="2400" i="0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4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204.6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  <m:sSub>
                      <m:sSub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=1.442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  <m:sSub>
                      <m:sSub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=0.149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  <m:sSub>
                      <m:sSubPr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zh-CN" altLang="en-US" sz="2400" i="0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=206.3</m:t>
                    </m:r>
                    <m:sSub>
                      <m:sSub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，</m:t>
                        </m:r>
                        <m:r>
                          <a:rPr lang="zh-CN" altLang="en-US" sz="24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=1.151</m:t>
                    </m:r>
                    <m:sSub>
                      <m:sSub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，</m:t>
                        </m:r>
                        <m:r>
                          <a:rPr lang="zh-CN" altLang="en-US" sz="24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=0.636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。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just" fontAlgn="ctr">
                  <a:lnSpc>
                    <a:spcPct val="150000"/>
                  </a:lnSpc>
                  <a:spcBef>
                    <a:spcPts val="200"/>
                  </a:spcBef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𝜃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,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𝐶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𝑡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zh-CN" altLang="en-US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，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联立求解式（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8.3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）和式（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8.4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），得到最优投资率估计式：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ctrlP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sz="240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zh-CN" altLang="en-US" sz="240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den>
                    </m:f>
                    <m:r>
                      <a:rPr lang="en-US" altLang="zh-CN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zh-CN" altLang="en-US" sz="2400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zh-CN" altLang="en-US" sz="2400" dirty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en-US" sz="2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zh-CN" alt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en-US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zh-CN" altLang="en-US" sz="24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zh-CN" altLang="en-US" sz="2400" i="1" dirty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zh-CN" altLang="en-US" sz="2400" dirty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zh-CN" altLang="en-US" sz="2400" dirty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zh-CN" altLang="en-US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zh-CN" altLang="en-US" sz="24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zh-CN" altLang="en-US" sz="2400" i="1" dirty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zh-CN" altLang="en-US" sz="2400" dirty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zh-CN" altLang="en-US" sz="2400" dirty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zh-CN" altLang="en-US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400" i="1" dirty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zh-CN" altLang="en-US" sz="2400" dirty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400" i="1" dirty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zh-CN" sz="2400" i="1" dirty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dirty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400" i="1" dirty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dirty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4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dirty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dirty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24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num>
                      <m:den>
                        <m:sSub>
                          <m:sSubPr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zh-CN" alt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zh-CN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den>
                    </m:f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=0.395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−181.7</m:t>
                        </m:r>
                      </m:num>
                      <m:den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+163.0</m:t>
                        </m:r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8.5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720000" algn="just" fontAlgn="ctr">
                  <a:lnSpc>
                    <a:spcPct val="150000"/>
                  </a:lnSpc>
                  <a:spcBef>
                    <a:spcPts val="500"/>
                  </a:spcBef>
                </a:pPr>
                <a:endParaRPr lang="zh-CN" altLang="en-US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algn="just" fontAlgn="ctr"/>
                <a:endParaRPr lang="zh-CN" altLang="en-US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52A01F9C-45D7-7695-DD98-A008A0207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826" y="951334"/>
                <a:ext cx="11416242" cy="6919587"/>
              </a:xfrm>
              <a:prstGeom prst="rect">
                <a:avLst/>
              </a:prstGeom>
              <a:blipFill>
                <a:blip r:embed="rId2"/>
                <a:stretch>
                  <a:fillRect l="-854" r="-34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619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355ED-F6E1-BED2-8F04-846AEFD9F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A2D6E937-54A0-097B-8EF8-885BEDF9D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4319FE4-7126-C853-F086-E78664BA1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灯片编号占位符 6">
            <a:extLst>
              <a:ext uri="{FF2B5EF4-FFF2-40B4-BE49-F238E27FC236}">
                <a16:creationId xmlns:a16="http://schemas.microsoft.com/office/drawing/2014/main" id="{3ABC541A-0EAF-074C-A076-FAD86F520BC1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4" descr="浅色上对角线">
            <a:extLst>
              <a:ext uri="{FF2B5EF4-FFF2-40B4-BE49-F238E27FC236}">
                <a16:creationId xmlns:a16="http://schemas.microsoft.com/office/drawing/2014/main" id="{0C4462CD-7CEF-78EB-1D36-3F5E049DD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二、优化投资率测算与分析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58CA680-7575-B870-211C-66C52E5EC7B3}"/>
                  </a:ext>
                </a:extLst>
              </p:cNvPr>
              <p:cNvSpPr txBox="1"/>
              <p:nvPr/>
            </p:nvSpPr>
            <p:spPr>
              <a:xfrm>
                <a:off x="708025" y="1597630"/>
                <a:ext cx="3135842" cy="4339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720000" algn="just" fontAlgn="ctr">
                  <a:lnSpc>
                    <a:spcPct val="150000"/>
                  </a:lnSpc>
                  <a:spcBef>
                    <a:spcPts val="500"/>
                  </a:spcBef>
                </a:pPr>
                <a:r>
                  <a:rPr lang="zh-CN" altLang="en-US" sz="2000" dirty="0">
                    <a:latin typeface="华文楷体" panose="02010600040101010101" charset="-122"/>
                    <a:ea typeface="华文楷体" panose="02010600040101010101" charset="-122"/>
                  </a:rPr>
                  <a:t>结果显示，最优投资率与上期</a:t>
                </a:r>
                <a:r>
                  <a:rPr lang="en-US" altLang="zh-CN" sz="2000" dirty="0">
                    <a:latin typeface="华文楷体" panose="02010600040101010101" charset="-122"/>
                    <a:ea typeface="华文楷体" panose="02010600040101010101" charset="-122"/>
                  </a:rPr>
                  <a:t>GDP</a:t>
                </a:r>
                <a:r>
                  <a:rPr lang="zh-CN" altLang="en-US" sz="2000" dirty="0">
                    <a:latin typeface="华文楷体" panose="02010600040101010101" charset="-122"/>
                    <a:ea typeface="华文楷体" panose="02010600040101010101" charset="-122"/>
                  </a:rPr>
                  <a:t>存在紧密关系：当经济规模较小时，最优投资率变动幅度较大，其取值主要由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t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zh-CN" altLang="en-US" sz="2000" dirty="0">
                    <a:latin typeface="华文楷体" panose="02010600040101010101" charset="-122"/>
                    <a:ea typeface="华文楷体" panose="02010600040101010101" charset="-122"/>
                  </a:rPr>
                  <a:t>决定；随着经济规模持续增大，最优投资率收敛到</a:t>
                </a:r>
                <a:r>
                  <a:rPr lang="en-US" altLang="zh-CN" sz="2000" dirty="0">
                    <a:latin typeface="华文楷体" panose="02010600040101010101" charset="-122"/>
                    <a:ea typeface="华文楷体" panose="02010600040101010101" charset="-122"/>
                  </a:rPr>
                  <a:t>39.5%</a:t>
                </a:r>
                <a:r>
                  <a:rPr lang="zh-CN" altLang="en-US" sz="2000" dirty="0">
                    <a:latin typeface="华文楷体" panose="02010600040101010101" charset="-122"/>
                    <a:ea typeface="华文楷体" panose="02010600040101010101" charset="-122"/>
                  </a:rPr>
                  <a:t>。</a:t>
                </a:r>
              </a:p>
              <a:p>
                <a:pPr algn="just" fontAlgn="ctr"/>
                <a:endParaRPr lang="zh-CN" altLang="en-US" dirty="0"/>
              </a:p>
              <a:p>
                <a:pPr algn="just" fontAlgn="ctr"/>
                <a:endParaRPr lang="zh-CN" altLang="en-US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algn="just" fontAlgn="ctr"/>
                <a:endParaRPr lang="zh-CN" altLang="en-US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58CA680-7575-B870-211C-66C52E5EC7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25" y="1597630"/>
                <a:ext cx="3135842" cy="4339650"/>
              </a:xfrm>
              <a:prstGeom prst="rect">
                <a:avLst/>
              </a:prstGeom>
              <a:blipFill>
                <a:blip r:embed="rId2"/>
                <a:stretch>
                  <a:fillRect l="-1942" r="-10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>
            <a:extLst>
              <a:ext uri="{FF2B5EF4-FFF2-40B4-BE49-F238E27FC236}">
                <a16:creationId xmlns:a16="http://schemas.microsoft.com/office/drawing/2014/main" id="{0A7FC3EF-D354-E2F5-8804-C57A72C37B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1281595"/>
            <a:ext cx="7528808" cy="438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5B78489-D7E0-2732-1D39-FE702BB40B6B}"/>
              </a:ext>
            </a:extLst>
          </p:cNvPr>
          <p:cNvSpPr txBox="1"/>
          <p:nvPr/>
        </p:nvSpPr>
        <p:spPr>
          <a:xfrm>
            <a:off x="4941516" y="5855213"/>
            <a:ext cx="62309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8-2  1952-2023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年最优投资率与实际投资率（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7912794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761303" y="924482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三节  中国投资结构变动分析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2153464" y="2214908"/>
            <a:ext cx="8735060" cy="3549276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一、投资结构决定因素</a:t>
            </a:r>
            <a:b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二、中国投资的产业结构</a:t>
            </a:r>
            <a:b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三、中国投资的区域结构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四、中国投资的其他结构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231154" y="1380035"/>
            <a:ext cx="10525655" cy="523897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647392" y="1758611"/>
            <a:ext cx="8159236" cy="7226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 投资需求统计基本问题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47392" y="3593961"/>
            <a:ext cx="8159236" cy="7226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第三节 中国投资结构变动分析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647392" y="4505382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第四节 中国投资效果统计分析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91" y="595281"/>
            <a:ext cx="1972024" cy="1972024"/>
          </a:xfrm>
          <a:prstGeom prst="rect">
            <a:avLst/>
          </a:prstGeom>
        </p:spPr>
      </p:pic>
      <p:sp>
        <p:nvSpPr>
          <p:cNvPr id="3" name="圆角矩形 14"/>
          <p:cNvSpPr/>
          <p:nvPr/>
        </p:nvSpPr>
        <p:spPr>
          <a:xfrm>
            <a:off x="2647392" y="2675611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第二节 中国投资规模统计分析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81771" y="158149"/>
            <a:ext cx="98327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本章内容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6380" y="771525"/>
            <a:ext cx="11324482" cy="584748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（一）自然条件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一国的地理位置、气候条件、国土面积、自然资源种类和丰裕程度，对投资结构有重要影响。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首先，农业是经济发展的基础，农业投资与气候条件和可耕地面积紧密联系。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其次，具有区位优势的地区容易吸引更多投资。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此外，自然资源对投资结构的产业完整度和均衡度有关键作用。</a:t>
            </a:r>
          </a:p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（二）发展阶段</a:t>
            </a:r>
            <a:endParaRPr lang="zh-CN" altLang="en-US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大量研究表明，一国的经济发展阶段与其经济结构、产业结构存在紧密联系。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投资结构是经济结构和产业结构的先导，经济发展阶段与经济结构的关系对投资结构同样适用，投资结构高级度一般会随经济发展而提高。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一、投资结构决定因素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917167-470C-8B80-70F6-968D68318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62C1F330-B81F-5C45-1F69-FCCC6DC5A2B4}"/>
              </a:ext>
            </a:extLst>
          </p:cNvPr>
          <p:cNvSpPr txBox="1"/>
          <p:nvPr/>
        </p:nvSpPr>
        <p:spPr>
          <a:xfrm>
            <a:off x="646380" y="858682"/>
            <a:ext cx="11324482" cy="584748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（三）技术进步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伴随技术进步，新兴产业和部门不断涌现，令国民经济的部门投资结构不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断变化。</a:t>
            </a:r>
          </a:p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（四）组织要素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）政府投资管理模式对投资结构有重要影响：政府指令性计划方式，直接决定投资结构；市场机制主导方式，对投资结构的影响侧重防止垄断；市场机制为基础、政策导向为手段的综合方式，对投资结构产生多方面影响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2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）投资项目的规模经济水平，是决定各投资部门的效率和竞争力的关键因素。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）投资主体行为对投资结构的决定非常复杂：投资主体所考虑的时间长度，以及投资主体之间的关系，均会影响投资结构；理顺各产业部门的投资分工，有助于优化投资结构。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0FCE07BA-5BAA-96A0-5DDC-C39FB70FD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3EAD098-1772-717E-6044-94E3DABC2E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A11E8C5D-622E-F58F-B0F0-A1C36D1822B7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4D4EBD7A-FF56-8A5B-A8BE-CDC953F35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一、投资结构决定因素</a:t>
            </a:r>
          </a:p>
        </p:txBody>
      </p:sp>
    </p:spTree>
    <p:extLst>
      <p:ext uri="{BB962C8B-B14F-4D97-AF65-F5344CB8AC3E}">
        <p14:creationId xmlns:p14="http://schemas.microsoft.com/office/powerpoint/2010/main" val="170116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6688" y="990601"/>
            <a:ext cx="11463866" cy="56284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（一）相关概念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600" dirty="0">
                <a:latin typeface="华文楷体" panose="02010600040101010101" charset="-122"/>
                <a:ea typeface="华文楷体" panose="02010600040101010101" charset="-122"/>
              </a:rPr>
              <a:t>投资的产业结构是指其在三次产业之间的分布特征和变动状态。从各国发展历史经验看，产业结构存在逐步提升的趋势，投资结构是产业结构升级的重要动力，自然也存在由第一产业向第三产业转变的模式。</a:t>
            </a:r>
          </a:p>
          <a:p>
            <a:pPr indent="720000" algn="just" defTabSz="266700">
              <a:lnSpc>
                <a:spcPct val="150000"/>
              </a:lnSpc>
              <a:spcBef>
                <a:spcPts val="2000"/>
              </a:spcBef>
              <a:spcAft>
                <a:spcPct val="0"/>
              </a:spcAft>
            </a:pPr>
            <a:r>
              <a:rPr lang="zh-CN" altLang="en-US" sz="2600" dirty="0">
                <a:latin typeface="华文楷体" panose="02010600040101010101" charset="-122"/>
                <a:ea typeface="华文楷体" panose="02010600040101010101" charset="-122"/>
              </a:rPr>
              <a:t>可以借助两类指标计算投资的产业结构：</a:t>
            </a:r>
            <a:endParaRPr lang="en-US" altLang="zh-CN" sz="26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600" dirty="0">
                <a:latin typeface="华文楷体" panose="02010600040101010101" charset="-122"/>
                <a:ea typeface="华文楷体" panose="02010600040101010101" charset="-122"/>
              </a:rPr>
              <a:t>一是我国特有的全社会固定资产投资数据，尤其是作为其主体的基本建设投资；</a:t>
            </a:r>
            <a:endParaRPr lang="en-US" altLang="zh-CN" sz="26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600" dirty="0">
                <a:latin typeface="华文楷体" panose="02010600040101010101" charset="-122"/>
                <a:ea typeface="华文楷体" panose="02010600040101010101" charset="-122"/>
              </a:rPr>
              <a:t>二是符合国际标准的固定资本形成总额（</a:t>
            </a:r>
            <a:r>
              <a:rPr lang="en-US" altLang="zh-CN" sz="2600" dirty="0" err="1">
                <a:latin typeface="华文楷体" panose="02010600040101010101" charset="-122"/>
                <a:ea typeface="华文楷体" panose="02010600040101010101" charset="-122"/>
              </a:rPr>
              <a:t>GFCF</a:t>
            </a:r>
            <a:r>
              <a:rPr lang="zh-CN" altLang="en-US" sz="2600" dirty="0">
                <a:latin typeface="华文楷体" panose="02010600040101010101" charset="-122"/>
                <a:ea typeface="华文楷体" panose="02010600040101010101" charset="-122"/>
              </a:rPr>
              <a:t>）数据。</a:t>
            </a:r>
          </a:p>
        </p:txBody>
      </p:sp>
      <p:sp>
        <p:nvSpPr>
          <p:cNvPr id="7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二、中国投资的产业结构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B6AB9-A742-D3C8-3FA0-F0561BF6E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8B52F0E2-39C2-2D9A-2245-7B3A92F66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F2C2E98-E918-2614-5A51-822E077C9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D3AD5B2-DAF7-1317-61BA-281993CD9F8D}"/>
              </a:ext>
            </a:extLst>
          </p:cNvPr>
          <p:cNvSpPr txBox="1"/>
          <p:nvPr/>
        </p:nvSpPr>
        <p:spPr>
          <a:xfrm>
            <a:off x="357542" y="771522"/>
            <a:ext cx="11463866" cy="56284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（二）案例分析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B021BF-D9EA-02C3-DCBD-4E96219ED7F8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4" descr="浅色上对角线">
            <a:extLst>
              <a:ext uri="{FF2B5EF4-FFF2-40B4-BE49-F238E27FC236}">
                <a16:creationId xmlns:a16="http://schemas.microsoft.com/office/drawing/2014/main" id="{178146F8-D4C2-65F9-C254-AE83D6A3A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二、中国投资的产业结构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DB88EDE9-D509-C3A7-4BD2-C419883054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005536"/>
              </p:ext>
            </p:extLst>
          </p:nvPr>
        </p:nvGraphicFramePr>
        <p:xfrm>
          <a:off x="3649882" y="1736490"/>
          <a:ext cx="8316941" cy="466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5885">
                  <a:extLst>
                    <a:ext uri="{9D8B030D-6E8A-4147-A177-3AD203B41FA5}">
                      <a16:colId xmlns:a16="http://schemas.microsoft.com/office/drawing/2014/main" val="806462414"/>
                    </a:ext>
                  </a:extLst>
                </a:gridCol>
                <a:gridCol w="1206208">
                  <a:extLst>
                    <a:ext uri="{9D8B030D-6E8A-4147-A177-3AD203B41FA5}">
                      <a16:colId xmlns:a16="http://schemas.microsoft.com/office/drawing/2014/main" val="579904378"/>
                    </a:ext>
                  </a:extLst>
                </a:gridCol>
                <a:gridCol w="1207160">
                  <a:extLst>
                    <a:ext uri="{9D8B030D-6E8A-4147-A177-3AD203B41FA5}">
                      <a16:colId xmlns:a16="http://schemas.microsoft.com/office/drawing/2014/main" val="151884887"/>
                    </a:ext>
                  </a:extLst>
                </a:gridCol>
                <a:gridCol w="1207160">
                  <a:extLst>
                    <a:ext uri="{9D8B030D-6E8A-4147-A177-3AD203B41FA5}">
                      <a16:colId xmlns:a16="http://schemas.microsoft.com/office/drawing/2014/main" val="1624801051"/>
                    </a:ext>
                  </a:extLst>
                </a:gridCol>
                <a:gridCol w="1206208">
                  <a:extLst>
                    <a:ext uri="{9D8B030D-6E8A-4147-A177-3AD203B41FA5}">
                      <a16:colId xmlns:a16="http://schemas.microsoft.com/office/drawing/2014/main" val="958353823"/>
                    </a:ext>
                  </a:extLst>
                </a:gridCol>
                <a:gridCol w="1207160">
                  <a:extLst>
                    <a:ext uri="{9D8B030D-6E8A-4147-A177-3AD203B41FA5}">
                      <a16:colId xmlns:a16="http://schemas.microsoft.com/office/drawing/2014/main" val="1509824687"/>
                    </a:ext>
                  </a:extLst>
                </a:gridCol>
                <a:gridCol w="1207160">
                  <a:extLst>
                    <a:ext uri="{9D8B030D-6E8A-4147-A177-3AD203B41FA5}">
                      <a16:colId xmlns:a16="http://schemas.microsoft.com/office/drawing/2014/main" val="1879595239"/>
                    </a:ext>
                  </a:extLst>
                </a:gridCol>
              </a:tblGrid>
              <a:tr h="231141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根据固定资本形成总额计算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根据全社会固定资产投资总额计算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754163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年份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第一产业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第二产业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第三产业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第一产业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第二产业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第三产业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4062093902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1953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15.5%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35.3%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49.2%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35.3%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61.5%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718362712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1958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8.9%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65.3%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25.8%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2.4%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65.3%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32.2%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60919141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1963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18.1%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51.5%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30.3%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10.6%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51.5%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37.9%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909241108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1968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11.5%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57.3%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31.2%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3.7%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57.3%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39.0%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216199678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1973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12.1%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56.7%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31.2%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56.7%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39.0%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4197789434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1978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12.1%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56.0%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31.9%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56.3%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40.1%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025252660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7.8%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51.6%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40.6%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49.3%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48.4%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255056038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5.4%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55.2%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39.4%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52.6%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45.9%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335357502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3.8%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49.6%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46.6%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1.0%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45.9%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53.1%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4987355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34.8%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60.5%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36.3%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61.8%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707694473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36.3%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62.5%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19415593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1.3%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40.5%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58.2%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60318769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2013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1.4%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33.5%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65.1%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123653066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2018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1.9%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28.6%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69.5%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376417761"/>
                  </a:ext>
                </a:extLst>
              </a:tr>
              <a:tr h="231141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2023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2.0%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32.2%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65.8%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003894404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3E6531DD-6A86-9373-BC35-6BBAE8046043}"/>
              </a:ext>
            </a:extLst>
          </p:cNvPr>
          <p:cNvSpPr txBox="1"/>
          <p:nvPr/>
        </p:nvSpPr>
        <p:spPr>
          <a:xfrm>
            <a:off x="4865214" y="1317356"/>
            <a:ext cx="58862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8-2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  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1953-2023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年中国三次产业投资比重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FACDDA6-C46D-B49A-AB49-8CE122C880EA}"/>
              </a:ext>
            </a:extLst>
          </p:cNvPr>
          <p:cNvSpPr txBox="1"/>
          <p:nvPr/>
        </p:nvSpPr>
        <p:spPr>
          <a:xfrm>
            <a:off x="650419" y="2616231"/>
            <a:ext cx="259455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72000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两类数据之下，我国投资结构都表现出第一产业比重持续下降、第二产业先升后降，第三产业持续显著上升的基本态势。</a:t>
            </a:r>
          </a:p>
        </p:txBody>
      </p:sp>
    </p:spTree>
    <p:extLst>
      <p:ext uri="{BB962C8B-B14F-4D97-AF65-F5344CB8AC3E}">
        <p14:creationId xmlns:p14="http://schemas.microsoft.com/office/powerpoint/2010/main" val="1386542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10E83-7395-ABE1-04D8-F0A57DB9B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DDDAFBD4-53DE-E34B-CA0F-75450901E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DCBC8FD-0ED2-EB5A-D858-002BAB0F7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0DD708E-2E17-0E78-F6DB-54DE58C6FCE4}"/>
              </a:ext>
            </a:extLst>
          </p:cNvPr>
          <p:cNvSpPr txBox="1"/>
          <p:nvPr/>
        </p:nvSpPr>
        <p:spPr>
          <a:xfrm>
            <a:off x="571396" y="771525"/>
            <a:ext cx="11463866" cy="56284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720000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（二）案例分析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935C78-3AD3-2C32-90D3-96E37CA6E0CF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4" descr="浅色上对角线">
            <a:extLst>
              <a:ext uri="{FF2B5EF4-FFF2-40B4-BE49-F238E27FC236}">
                <a16:creationId xmlns:a16="http://schemas.microsoft.com/office/drawing/2014/main" id="{B789F60D-59B1-517B-A4BF-BA9B621A7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二、中国投资的产业结构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027B58B-3EA8-F0CA-8D7F-FEF09D88E6CA}"/>
              </a:ext>
            </a:extLst>
          </p:cNvPr>
          <p:cNvSpPr txBox="1"/>
          <p:nvPr/>
        </p:nvSpPr>
        <p:spPr>
          <a:xfrm>
            <a:off x="812269" y="2523900"/>
            <a:ext cx="238347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720000" algn="just"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第一产业投资比重始终最低，第二产业与第三产业投资比重此消彼长、互为映像。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6CFD3513-2341-A9CA-4E9B-4EDF0C9F0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401" y="1696555"/>
            <a:ext cx="7681742" cy="405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EA77950C-D6C0-CE2D-68F6-7834BC4E78CD}"/>
              </a:ext>
            </a:extLst>
          </p:cNvPr>
          <p:cNvSpPr txBox="1"/>
          <p:nvPr/>
        </p:nvSpPr>
        <p:spPr>
          <a:xfrm>
            <a:off x="4716324" y="5969046"/>
            <a:ext cx="6172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8-3  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三次产业投资结构（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1953-2023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991941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6816" y="856615"/>
            <a:ext cx="11164570" cy="55575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720000" eaLnBrk="1" fontAlgn="auto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（一）相关概念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720000" eaLnBrk="1" fontAlgn="auto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投资的区域结构，是指一国各地区投资量之间的比例关系。</a:t>
            </a:r>
            <a:endParaRPr lang="en-US" altLang="zh-CN" sz="28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eaLnBrk="1" fontAlgn="auto" hangingPunct="1">
              <a:lnSpc>
                <a:spcPct val="150000"/>
              </a:lnSpc>
              <a:spcBef>
                <a:spcPts val="1500"/>
              </a:spcBef>
            </a:pPr>
            <a:r>
              <a:rPr lang="zh-CN" altLang="en-US" sz="28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评价投资的区域结构是否合理，可根据投资的区位理论和产业的地区布局，兼顾地区发展利益和全国整体利益。显然，各地区投资完全平均抑或差距悬殊，对一国经济协调持续发展而言均不可取。</a:t>
            </a:r>
            <a:endParaRPr lang="en-US" altLang="zh-CN" sz="28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eaLnBrk="1" fontAlgn="auto" hangingPunct="1">
              <a:lnSpc>
                <a:spcPct val="150000"/>
              </a:lnSpc>
              <a:spcBef>
                <a:spcPct val="50000"/>
              </a:spcBef>
            </a:pPr>
            <a:endParaRPr lang="zh-CN" altLang="en-US" sz="22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三、中国投资的区域结构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三、中国投资的区域结构</a:t>
            </a:r>
            <a:endParaRPr kumimoji="1" lang="zh-CN" altLang="en-US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F3727E-FF3F-F145-9BD4-AA1960548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284" y="1551576"/>
            <a:ext cx="7215498" cy="394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F4E3A74-1B93-0EE0-B591-88296FA0945D}"/>
              </a:ext>
            </a:extLst>
          </p:cNvPr>
          <p:cNvSpPr txBox="1"/>
          <p:nvPr/>
        </p:nvSpPr>
        <p:spPr>
          <a:xfrm>
            <a:off x="5688072" y="5700420"/>
            <a:ext cx="52154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8-4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中国东中西部投资比重（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）变化趋势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7BC4680-9EC5-E5DF-6AAE-5972D922D8F3}"/>
              </a:ext>
            </a:extLst>
          </p:cNvPr>
          <p:cNvSpPr txBox="1"/>
          <p:nvPr/>
        </p:nvSpPr>
        <p:spPr>
          <a:xfrm>
            <a:off x="621351" y="1740867"/>
            <a:ext cx="3826934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endParaRPr lang="en-US" altLang="zh-CN" sz="18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indent="720000" algn="just"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我国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1978-2017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年三大地区的投资结构，其整体呈东重西轻、差距显著的分布特征。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marR="0" indent="720000" algn="just"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进入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世纪，随着西部大开发、东北振兴、中部崛起等重大战略相继出台并取得显著成效，我国投资的区域结构有所改善，但区域差距仍然偏大。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3C7D319-68D7-0E97-16A9-7BC71F06810C}"/>
              </a:ext>
            </a:extLst>
          </p:cNvPr>
          <p:cNvSpPr txBox="1"/>
          <p:nvPr/>
        </p:nvSpPr>
        <p:spPr>
          <a:xfrm>
            <a:off x="1151467" y="1151467"/>
            <a:ext cx="382693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cs"/>
              </a:rPr>
              <a:t>（二）案例分析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+mn-cs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四、中国投资的其他结构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EE7C7C4-9A57-6A35-0C50-DD708FFB1B4B}"/>
              </a:ext>
            </a:extLst>
          </p:cNvPr>
          <p:cNvSpPr txBox="1"/>
          <p:nvPr/>
        </p:nvSpPr>
        <p:spPr>
          <a:xfrm>
            <a:off x="738541" y="915838"/>
            <a:ext cx="11364319" cy="1267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35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全社会固定资产投资统计可以提供多种视角的分类数据，有助于从不同侧面分析我国的投资结构。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A55C2CF-363E-D182-AF1D-C727BEFFC484}"/>
              </a:ext>
            </a:extLst>
          </p:cNvPr>
          <p:cNvSpPr txBox="1"/>
          <p:nvPr/>
        </p:nvSpPr>
        <p:spPr>
          <a:xfrm>
            <a:off x="637805" y="2485448"/>
            <a:ext cx="4391396" cy="231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3500"/>
              </a:lnSpc>
              <a:spcBef>
                <a:spcPts val="300"/>
              </a:spcBef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从投资的经济类型结构看：国有经济投资比重大幅下降；集体经济投资比重最低；个体经济和其他经济投资比重显著提高；投资日益多元化。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0610B8B-BE69-87F4-40AB-6F776DAD8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2" y="1840349"/>
            <a:ext cx="6524994" cy="367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874B7A9-3A09-47AB-F966-349ECE8BFDD5}"/>
              </a:ext>
            </a:extLst>
          </p:cNvPr>
          <p:cNvSpPr txBox="1"/>
          <p:nvPr/>
        </p:nvSpPr>
        <p:spPr>
          <a:xfrm>
            <a:off x="5377684" y="5569244"/>
            <a:ext cx="6176512" cy="500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457200">
              <a:lnSpc>
                <a:spcPts val="3500"/>
              </a:lnSpc>
              <a:spcAft>
                <a:spcPts val="780"/>
              </a:spcAft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8-5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中国投资的经济类型比重（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）变化趋势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4ACF8-4D65-3288-2835-07178CE8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6">
            <a:extLst>
              <a:ext uri="{FF2B5EF4-FFF2-40B4-BE49-F238E27FC236}">
                <a16:creationId xmlns:a16="http://schemas.microsoft.com/office/drawing/2014/main" id="{A91A81B4-8509-B360-AD42-ABC0B61B4587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>
            <a:extLst>
              <a:ext uri="{FF2B5EF4-FFF2-40B4-BE49-F238E27FC236}">
                <a16:creationId xmlns:a16="http://schemas.microsoft.com/office/drawing/2014/main" id="{4C3FCB53-5C44-28A2-04C8-2372FFA20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四、中国投资的其他结构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FAB8B35-B506-B0FE-ED07-99DC25A05EF4}"/>
              </a:ext>
            </a:extLst>
          </p:cNvPr>
          <p:cNvSpPr txBox="1"/>
          <p:nvPr/>
        </p:nvSpPr>
        <p:spPr>
          <a:xfrm>
            <a:off x="861592" y="1726394"/>
            <a:ext cx="3752742" cy="410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ts val="3500"/>
              </a:lnSpc>
              <a:spcBef>
                <a:spcPts val="300"/>
              </a:spcBef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从投资的资金来源结构看：财政预算拨款比重迅速降低，且维持在较低位置；国内贷款比重相对稳定；自筹资金是最重要投资来源，其所占比重持续上升，占绝对主导；外资占比先升后降，重要性居末位。</a:t>
            </a:r>
            <a:endParaRPr lang="zh-CN" altLang="en-US" sz="24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545BF7F-8212-59A5-E437-FDC91679188C}"/>
              </a:ext>
            </a:extLst>
          </p:cNvPr>
          <p:cNvSpPr txBox="1"/>
          <p:nvPr/>
        </p:nvSpPr>
        <p:spPr>
          <a:xfrm>
            <a:off x="5153896" y="5798274"/>
            <a:ext cx="6176512" cy="500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457200">
              <a:lnSpc>
                <a:spcPts val="3500"/>
              </a:lnSpc>
              <a:spcAft>
                <a:spcPts val="780"/>
              </a:spcAft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8-6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中国投资的资金来源比重（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）变化趋势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0F80933-E97A-4E09-AF24-D18A35273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247" y="1532684"/>
            <a:ext cx="7181810" cy="410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029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1992769" y="841431"/>
            <a:ext cx="9102364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四节  中国投资效果统计分析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1992769" y="2451975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一、投资效果系数</a:t>
            </a:r>
            <a:b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二、投资弹性分析</a:t>
            </a:r>
            <a:b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三、投资需求对增长的贡献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1817488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标题 5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5" name="图片 54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72" y="-195713"/>
            <a:ext cx="11691562" cy="6681355"/>
          </a:xfrm>
          <a:prstGeom prst="rect">
            <a:avLst/>
          </a:prstGeom>
        </p:spPr>
      </p:pic>
      <p:sp>
        <p:nvSpPr>
          <p:cNvPr id="4098" name="Rectangle 4"/>
          <p:cNvSpPr>
            <a:spLocks noGrp="1" noChangeArrowheads="1"/>
          </p:cNvSpPr>
          <p:nvPr/>
        </p:nvSpPr>
        <p:spPr>
          <a:xfrm>
            <a:off x="364972" y="372358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fontAlgn="auto"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  投资需求统计基本问题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3621946" y="2607734"/>
            <a:ext cx="8046906" cy="3786675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 投资概念与分类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 投资的主要作用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 投资的决定因素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四、 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主要的投资理论</a:t>
            </a:r>
            <a:endParaRPr lang="en-US" altLang="zh-CN" sz="32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</a:rPr>
              <a:t>五、 投资统计分析内容</a:t>
            </a:r>
          </a:p>
          <a:p>
            <a:pPr algn="l">
              <a:lnSpc>
                <a:spcPct val="150000"/>
              </a:lnSpc>
            </a:pP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l">
              <a:lnSpc>
                <a:spcPct val="150000"/>
              </a:lnSpc>
            </a:pP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4933" y="986790"/>
            <a:ext cx="11370733" cy="51600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（一）相关概念</a:t>
            </a:r>
            <a:endParaRPr lang="en-US" altLang="zh-CN" sz="2800" b="1" dirty="0">
              <a:solidFill>
                <a:schemeClr val="accent2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投资效果系数是国内生产总值增量与投资总额之比（△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Y/I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），反映单位投资所对应的新增产值增量。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对中小投资项目而言，当年即可带来经济效益。但大型项目的投资周期较长，只有项目建成投产后才能带来产出与收益。故计算投资效果系数时，时间滞后因素应予重点考虑。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然而，在国民经济层面很难有效确定平均的投资时滞。投资效果分析时，常假定时滞为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年或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年，这种做法未免粗糙，但仍能提供方向性判断。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9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一、投资效果系数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0DAD0-BD03-7C6B-A3D3-12CB83CA4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6F589751-5CC1-29BA-20FC-A9C4163DF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393867E-C811-C291-CC19-C08BF1FA7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32DE67B-2488-F67F-323C-5DB1E9477CF1}"/>
              </a:ext>
            </a:extLst>
          </p:cNvPr>
          <p:cNvSpPr txBox="1"/>
          <p:nvPr/>
        </p:nvSpPr>
        <p:spPr>
          <a:xfrm>
            <a:off x="795834" y="1435474"/>
            <a:ext cx="4936099" cy="45277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投资效果系数波动剧烈，同期投资效益最高为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0.66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1994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年），最低为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0.08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2020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年），时期平均值为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0.31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1994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年以前，投资效果系数波动提高，此后有明显下降趋势，当前降至约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0.1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的很低水平，表明投资对经济增长的作用大为减弱；时滞选择的影响主要体现在强度上，拉长时滞后投资效果系数变大，但整体变化趋势未受影响，且不同时滞下投资效果系数呈收敛趋势，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2013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年后三类设定下的取值十分接近。</a:t>
            </a: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EC92AF83-3D03-592F-F693-2D1E80732380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>
            <a:extLst>
              <a:ext uri="{FF2B5EF4-FFF2-40B4-BE49-F238E27FC236}">
                <a16:creationId xmlns:a16="http://schemas.microsoft.com/office/drawing/2014/main" id="{017E5767-445C-F3CA-F860-728A46E91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一、投资效果系数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6A78380-1FCB-072C-E9F7-B16D6AA7E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48" y="1468094"/>
            <a:ext cx="5987875" cy="428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8AC83C2-AB47-762E-D3A3-3EC035C96EA7}"/>
              </a:ext>
            </a:extLst>
          </p:cNvPr>
          <p:cNvSpPr txBox="1"/>
          <p:nvPr/>
        </p:nvSpPr>
        <p:spPr>
          <a:xfrm>
            <a:off x="6741791" y="5963214"/>
            <a:ext cx="46543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8-7  </a:t>
            </a:r>
            <a:r>
              <a:rPr lang="zh-CN" altLang="en-US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中国投资效果系数变化趋势</a:t>
            </a:r>
            <a:r>
              <a:rPr lang="en-US" altLang="zh-CN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1978-2023</a:t>
            </a:r>
            <a:endParaRPr lang="zh-CN" altLang="en-US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5684A8B-86B5-2D88-CFE7-05FEAA9633B1}"/>
              </a:ext>
            </a:extLst>
          </p:cNvPr>
          <p:cNvSpPr txBox="1"/>
          <p:nvPr/>
        </p:nvSpPr>
        <p:spPr>
          <a:xfrm>
            <a:off x="478621" y="771525"/>
            <a:ext cx="4121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720000" algn="just" defTabSz="2667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（二）案例分析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895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99599" y="918422"/>
            <a:ext cx="11418043" cy="56267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（一）相关概念</a:t>
            </a:r>
            <a:endParaRPr lang="en-US" altLang="zh-CN" sz="2800" b="1" dirty="0">
              <a:solidFill>
                <a:schemeClr val="accent2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投资弹性用于揭示投资增长率对经济增长率的影响大小。根据采用现价数据还是可比价数据，分为名义投资弹性系数和实际投资弹性系数两种。实际投资弹性能消除价格变动的影响，具有更好的分析价值。</a:t>
            </a: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对经济增长既有需求拉动作用，又有供给推动作用。投资的需求拉动作用表现在投资增长对同期经济增长的影响，而其供给推动作用则具有一定滞后期。通常以当期数值计算的投资弹性反映需求拉动作用，而以滞后的投资弹性系数（一般将投资增长率的时滞选为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年）反映投资的供给作用。</a:t>
            </a:r>
            <a:r>
              <a:rPr lang="en-US" altLang="zh-CN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  <a:sym typeface="+mn-ea"/>
              </a:rPr>
              <a:t>  </a:t>
            </a: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二、投资弹性分析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EC62F7-08A9-0565-EB20-6BFDF0C63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9BFF3A43-E3C7-024E-7CD5-3FA7B12CA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C1F5392-A30B-3394-89DC-836A11210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F71C22-302E-B893-5FD7-8EDFAE4DD781}"/>
              </a:ext>
            </a:extLst>
          </p:cNvPr>
          <p:cNvSpPr txBox="1"/>
          <p:nvPr/>
        </p:nvSpPr>
        <p:spPr>
          <a:xfrm>
            <a:off x="728571" y="2028888"/>
            <a:ext cx="2868644" cy="372022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7200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投资弹性变动幅度较大；需求拉动效应时期平均值为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1.18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（高于同期消费弹性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1.05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），供给推动作用更高，时期平均值为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1.54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。</a:t>
            </a:r>
            <a:endParaRPr lang="zh-CN" altLang="en-US" sz="2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E104EC54-971E-A154-BBCC-6DC4333AE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二、投资弹性分析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161BF3E-180B-9BA5-81CD-72E04063E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306" y="1386261"/>
            <a:ext cx="7652084" cy="436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107CC4D1-44BA-6B4A-700F-8DC13E5E4018}"/>
              </a:ext>
            </a:extLst>
          </p:cNvPr>
          <p:cNvSpPr txBox="1"/>
          <p:nvPr/>
        </p:nvSpPr>
        <p:spPr>
          <a:xfrm>
            <a:off x="4889248" y="5792095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8-8  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中国投资弹性变化趋势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1978-2023</a:t>
            </a:r>
            <a:endParaRPr lang="zh-CN" altLang="en-US" sz="20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82A57A0-6977-B280-FF3B-FD5F89BAD90D}"/>
              </a:ext>
            </a:extLst>
          </p:cNvPr>
          <p:cNvSpPr txBox="1"/>
          <p:nvPr/>
        </p:nvSpPr>
        <p:spPr>
          <a:xfrm>
            <a:off x="956733" y="1033790"/>
            <a:ext cx="340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（二）案例分析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76079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0A425-7064-09DD-4D3D-660F3057A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800EA3D3-440A-270E-61A5-9F13744F2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E52C169-1E4A-7172-66EE-7C05F9994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1C4B3EE2-DF19-EEB5-10F0-52FC0A933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三、投资需求对增长的贡献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98868C7-FE9A-3B2A-62FC-0E336F359C15}"/>
              </a:ext>
            </a:extLst>
          </p:cNvPr>
          <p:cNvSpPr txBox="1"/>
          <p:nvPr/>
        </p:nvSpPr>
        <p:spPr>
          <a:xfrm>
            <a:off x="861591" y="1075057"/>
            <a:ext cx="11318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为评估投资需求对经济增长的拉动，往往计算投资贡献率和拉动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GDP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增长的百分点。</a:t>
            </a:r>
            <a:endParaRPr lang="zh-CN" altLang="en-US" dirty="0"/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78BF5ED3-E26F-6A67-7AC8-2793C90050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391844"/>
              </p:ext>
            </p:extLst>
          </p:nvPr>
        </p:nvGraphicFramePr>
        <p:xfrm>
          <a:off x="611621" y="1900179"/>
          <a:ext cx="5359392" cy="3468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5586">
                  <a:extLst>
                    <a:ext uri="{9D8B030D-6E8A-4147-A177-3AD203B41FA5}">
                      <a16:colId xmlns:a16="http://schemas.microsoft.com/office/drawing/2014/main" val="4182558567"/>
                    </a:ext>
                  </a:extLst>
                </a:gridCol>
                <a:gridCol w="683658">
                  <a:extLst>
                    <a:ext uri="{9D8B030D-6E8A-4147-A177-3AD203B41FA5}">
                      <a16:colId xmlns:a16="http://schemas.microsoft.com/office/drawing/2014/main" val="4292808258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69526169"/>
                    </a:ext>
                  </a:extLst>
                </a:gridCol>
                <a:gridCol w="683658">
                  <a:extLst>
                    <a:ext uri="{9D8B030D-6E8A-4147-A177-3AD203B41FA5}">
                      <a16:colId xmlns:a16="http://schemas.microsoft.com/office/drawing/2014/main" val="632257351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3177624136"/>
                    </a:ext>
                  </a:extLst>
                </a:gridCol>
                <a:gridCol w="683658">
                  <a:extLst>
                    <a:ext uri="{9D8B030D-6E8A-4147-A177-3AD203B41FA5}">
                      <a16:colId xmlns:a16="http://schemas.microsoft.com/office/drawing/2014/main" val="4237393862"/>
                    </a:ext>
                  </a:extLst>
                </a:gridCol>
                <a:gridCol w="683058">
                  <a:extLst>
                    <a:ext uri="{9D8B030D-6E8A-4147-A177-3AD203B41FA5}">
                      <a16:colId xmlns:a16="http://schemas.microsoft.com/office/drawing/2014/main" val="2630482085"/>
                    </a:ext>
                  </a:extLst>
                </a:gridCol>
                <a:gridCol w="683658">
                  <a:extLst>
                    <a:ext uri="{9D8B030D-6E8A-4147-A177-3AD203B41FA5}">
                      <a16:colId xmlns:a16="http://schemas.microsoft.com/office/drawing/2014/main" val="2331254066"/>
                    </a:ext>
                  </a:extLst>
                </a:gridCol>
              </a:tblGrid>
              <a:tr h="504585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投资需求拉动贡献率（</a:t>
                      </a:r>
                      <a:r>
                        <a:rPr lang="en-US" altLang="zh-CN" sz="1200" kern="100" dirty="0">
                          <a:effectLst/>
                        </a:rPr>
                        <a:t>%</a:t>
                      </a:r>
                      <a:r>
                        <a:rPr lang="zh-CN" altLang="en-US" sz="1200" kern="100" dirty="0">
                          <a:effectLst/>
                        </a:rPr>
                        <a:t>）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投资拉动实际增长（百分点）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138667"/>
                  </a:ext>
                </a:extLst>
              </a:tr>
              <a:tr h="49873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年份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取值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年份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取值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年份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取值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年份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取值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2124926976"/>
                  </a:ext>
                </a:extLst>
              </a:tr>
              <a:tr h="49300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1980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20.1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2005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33.1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1980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3752606246"/>
                  </a:ext>
                </a:extLst>
              </a:tr>
              <a:tr h="49300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79.6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2010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63.4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10.7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2010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6.7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2701839741"/>
                  </a:ext>
                </a:extLst>
              </a:tr>
              <a:tr h="49300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-69.4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2015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22.6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-2.7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2015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3493433685"/>
                  </a:ext>
                </a:extLst>
              </a:tr>
              <a:tr h="49300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46.1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2020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81.5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2020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1.8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1232226579"/>
                  </a:ext>
                </a:extLst>
              </a:tr>
              <a:tr h="49300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21.7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37.9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1.8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年均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3.7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extLst>
                  <a:ext uri="{0D108BD9-81ED-4DB2-BD59-A6C34878D82A}">
                    <a16:rowId xmlns:a16="http://schemas.microsoft.com/office/drawing/2014/main" val="1182732724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B571056B-3AC5-931F-9511-A6EE121E2C94}"/>
              </a:ext>
            </a:extLst>
          </p:cNvPr>
          <p:cNvSpPr txBox="1"/>
          <p:nvPr/>
        </p:nvSpPr>
        <p:spPr>
          <a:xfrm>
            <a:off x="957684" y="5606503"/>
            <a:ext cx="4749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表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8-4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消费需求对经济增长的拉动</a:t>
            </a: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682CB045-320F-C121-09FF-9BFFA4E7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89" y="1898979"/>
            <a:ext cx="5830572" cy="346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56F2F90-9B42-A7AD-981F-987CC405CB6A}"/>
              </a:ext>
            </a:extLst>
          </p:cNvPr>
          <p:cNvSpPr txBox="1"/>
          <p:nvPr/>
        </p:nvSpPr>
        <p:spPr>
          <a:xfrm>
            <a:off x="6308621" y="5606503"/>
            <a:ext cx="5830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图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8-9  </a:t>
            </a: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中国投资对增长拉动效应变化趋势</a:t>
            </a:r>
            <a:r>
              <a:rPr lang="en-US" altLang="zh-CN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1978-2023</a:t>
            </a:r>
            <a:endParaRPr lang="zh-CN" altLang="en-US" sz="20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8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AF987-6FEF-63AD-1D99-853D84A28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3D1346B1-F2F5-F33A-232A-78C0BA1F8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88D2C13-45E1-95A1-E969-DB5B14085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0D77FB82-33D1-A2C3-8B84-40F1C9418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三、投资需求对增长的贡献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0839298-B459-9560-73E2-92053C1826D6}"/>
              </a:ext>
            </a:extLst>
          </p:cNvPr>
          <p:cNvSpPr txBox="1"/>
          <p:nvPr/>
        </p:nvSpPr>
        <p:spPr>
          <a:xfrm>
            <a:off x="812269" y="1088583"/>
            <a:ext cx="10957876" cy="468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00">
              <a:lnSpc>
                <a:spcPct val="20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结果显示：投资需求对经济增长有较高贡献率（年均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37.9%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），但只有少数年份超过消费需求成为主导因素；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>
              <a:lnSpc>
                <a:spcPct val="20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投资对经济增长的贡献率各年之间波动很大，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2009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2020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年超过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80%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1981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1990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年为负值；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720000">
              <a:lnSpc>
                <a:spcPct val="20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投资拉动经济增长百分点的走势与对经济增长贡献率基本一致，但新常态以来我国由高速增长转向中速增长，投资拉动的经济增长百分点有显著下降。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36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963" y="1155627"/>
            <a:ext cx="10727026" cy="525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46731" y="159"/>
            <a:ext cx="988949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思考与练习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667435" y="1521460"/>
            <a:ext cx="9348396" cy="450342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）试述投资在经济运行中的作用。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）分析全国（或家乡省份）改革开放以来投资规模的变化，并测算最优投资率。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）从多个角度，对全国（或家乡省份）改革开放以来投资结构变化进行分析。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）利用全国（或家乡省份）数据，考察投资对经济增长的影响与贡献。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19" y="207010"/>
            <a:ext cx="911860" cy="911860"/>
          </a:xfrm>
          <a:prstGeom prst="rect">
            <a:avLst/>
          </a:prstGeom>
        </p:spPr>
      </p:pic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一、投资概念与分类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5DD6ECC-2CB3-2AD9-8F8E-99B384472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6" y="1083252"/>
            <a:ext cx="11706224" cy="5238750"/>
          </a:xfrm>
        </p:spPr>
        <p:txBody>
          <a:bodyPr>
            <a:normAutofit/>
          </a:bodyPr>
          <a:lstStyle/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（一）投资概念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投资是经济主体为形成或增强未来的生产能力从而获取经济收益，将一定的货币或其他资源转换为资本的经济活动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（二）投资分类 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狭义投资：实业投资，即为新增生产能力或补偿原有生产能力进行的非金融投资，其通常具有明确的实物形态。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广义投资：货币投资，其不仅包含实业投资，还包括一切金融投资。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2C536-8A18-A65B-5AD7-1F2B5E06E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3509DE30-145E-090C-F111-7D711927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07E5B680-045E-5959-BFA5-30A4563DE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一、投资概念与分类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B0652E4-2A80-CC98-C6A3-D73FC4BF0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6" y="1083252"/>
            <a:ext cx="11706224" cy="5238750"/>
          </a:xfrm>
        </p:spPr>
        <p:txBody>
          <a:bodyPr>
            <a:normAutofit/>
          </a:bodyPr>
          <a:lstStyle/>
          <a:p>
            <a:pPr marL="0" indent="72000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（二）投资分类 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spcBef>
                <a:spcPts val="2000"/>
              </a:spcBef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按投资人是否参与生产经营，分为直接投资和间接投资。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spcBef>
                <a:spcPts val="2000"/>
              </a:spcBef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实业投资从形式上分为三类：一是固定资本投资，用于非住宅建筑、机器设备、车辆运输设备等；二是住宅建设投资；三是库存投资。</a:t>
            </a:r>
          </a:p>
          <a:p>
            <a:pPr marL="0" indent="720000">
              <a:spcBef>
                <a:spcPts val="2000"/>
              </a:spcBef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实业投资从性质上分为两类：一是为了维持社会简单再生产的重置投资，其资金来源于提取固定资产折旧；二是净投资，其对应新增固定资产。</a:t>
            </a:r>
          </a:p>
          <a:p>
            <a:pPr marL="0" indent="720000">
              <a:spcBef>
                <a:spcPts val="2000"/>
              </a:spcBef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按投资用途不同，分为生产性投资和非生产性投资。</a:t>
            </a:r>
          </a:p>
          <a:p>
            <a:pPr marL="0" indent="720000">
              <a:spcBef>
                <a:spcPts val="2000"/>
              </a:spcBef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按投资主体不同，分为企业投资、政府投资、个人投资。</a:t>
            </a:r>
          </a:p>
        </p:txBody>
      </p:sp>
    </p:spTree>
    <p:extLst>
      <p:ext uri="{BB962C8B-B14F-4D97-AF65-F5344CB8AC3E}">
        <p14:creationId xmlns:p14="http://schemas.microsoft.com/office/powerpoint/2010/main" val="422860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6">
            <a:hlinkClick r:id="" action="ppaction://noaction" highlightClick="1"/>
            <a:hlinkHover r:id="rId3" action="ppaction://hlinksldjump"/>
          </p:cNvPr>
          <p:cNvSpPr>
            <a:spLocks noChangeArrowheads="1"/>
          </p:cNvSpPr>
          <p:nvPr/>
        </p:nvSpPr>
        <p:spPr bwMode="auto">
          <a:xfrm>
            <a:off x="7011566" y="914400"/>
            <a:ext cx="381000" cy="2286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571500" y="913765"/>
            <a:ext cx="11263745" cy="5622117"/>
          </a:xfrm>
          <a:ln>
            <a:noFill/>
          </a:ln>
        </p:spPr>
        <p:txBody>
          <a:bodyPr>
            <a:noAutofit/>
          </a:bodyPr>
          <a:lstStyle/>
          <a:p>
            <a:pPr fontAlgn="auto"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（一）投资兼具需求和供给双重性质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fontAlgn="auto"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从短期看，投资对国民经济的影响体现为增加需求。固定资产投资是将核算期的新增价值用于生产性积累，其构成最终需求的重要组成部分，并直接拉动本期经济增长。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fontAlgn="auto"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从长期看，投资对国民经济的影响体现为增加供给。投资形成为固定资产后，会在其寿命期内持续形成生产能力，对较长时期的经济增长产生持续推动。</a:t>
            </a:r>
          </a:p>
          <a:p>
            <a:pPr indent="609600" fontAlgn="auto"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（二）净投资是资本增长的惟一途径</a:t>
            </a:r>
          </a:p>
          <a:p>
            <a:pPr marL="0" indent="720000"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总投资大于重置投资时净投资为正，资本总量增加，实现扩大再生产。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总投资等重置投资时净投资为零，资本总量保持不变，属于简单再生产。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ts val="4000"/>
              </a:lnSpc>
              <a:spcBef>
                <a:spcPts val="0"/>
              </a:spcBef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总投资小于当年折旧时，净投资为负值，导致资本总量减少，再生产规模萎缩。</a:t>
            </a:r>
          </a:p>
          <a:p>
            <a:pPr fontAlgn="auto">
              <a:lnSpc>
                <a:spcPts val="4000"/>
              </a:lnSpc>
              <a:spcBef>
                <a:spcPts val="0"/>
              </a:spcBef>
              <a:buFontTx/>
              <a:buNone/>
            </a:pPr>
            <a:r>
              <a:rPr lang="en-US" altLang="zh-CN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          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20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二、投资的主要作用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52043-9D71-838A-A917-F51E8AC9E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6">
            <a:hlinkClick r:id="" action="ppaction://noaction" highlightClick="1"/>
            <a:hlinkHover r:id="rId3" action="ppaction://hlinksldjump"/>
            <a:extLst>
              <a:ext uri="{FF2B5EF4-FFF2-40B4-BE49-F238E27FC236}">
                <a16:creationId xmlns:a16="http://schemas.microsoft.com/office/drawing/2014/main" id="{A8B6EA68-B5C0-ED9B-B2A0-4E97CA63B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1566" y="914400"/>
            <a:ext cx="381000" cy="2286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1A89969E-628B-1797-D00D-B79FD84BAE1E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624621" y="1143000"/>
            <a:ext cx="11263745" cy="4800600"/>
          </a:xfrm>
          <a:ln>
            <a:noFill/>
          </a:ln>
        </p:spPr>
        <p:txBody>
          <a:bodyPr>
            <a:noAutofit/>
          </a:bodyPr>
          <a:lstStyle/>
          <a:p>
            <a:pPr fontAlgn="auto">
              <a:lnSpc>
                <a:spcPts val="4000"/>
              </a:lnSpc>
              <a:spcAft>
                <a:spcPts val="2000"/>
              </a:spcAft>
              <a:buFontTx/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（三）投资是资本结构调整的原动力</a:t>
            </a:r>
            <a:endParaRPr lang="zh-CN" altLang="en-US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投资对资本结构的影响体现在多方面：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（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）通过改变折旧费使用方向，实现资本在各产业、各部门、各地区的转移；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（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）通过新增投资使用方向，调节存量资本结构；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（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）通过投资主体改变，调整资本的所有权结构。</a:t>
            </a:r>
          </a:p>
          <a:p>
            <a:pPr eaLnBrk="1" hangingPunct="1">
              <a:lnSpc>
                <a:spcPct val="140000"/>
              </a:lnSpc>
              <a:buFontTx/>
              <a:buNone/>
            </a:pPr>
            <a:endParaRPr lang="zh-CN" altLang="en-US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40000"/>
              </a:lnSpc>
              <a:buFontTx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2000" b="1" i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6">
            <a:extLst>
              <a:ext uri="{FF2B5EF4-FFF2-40B4-BE49-F238E27FC236}">
                <a16:creationId xmlns:a16="http://schemas.microsoft.com/office/drawing/2014/main" id="{6920BD84-3548-23A6-A5F0-9BE423959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 descr="浅色上对角线">
            <a:extLst>
              <a:ext uri="{FF2B5EF4-FFF2-40B4-BE49-F238E27FC236}">
                <a16:creationId xmlns:a16="http://schemas.microsoft.com/office/drawing/2014/main" id="{6E172C06-175C-1EE4-83D8-3163BA81A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二、投资的主要作用</a:t>
            </a:r>
          </a:p>
        </p:txBody>
      </p:sp>
    </p:spTree>
    <p:extLst>
      <p:ext uri="{BB962C8B-B14F-4D97-AF65-F5344CB8AC3E}">
        <p14:creationId xmlns:p14="http://schemas.microsoft.com/office/powerpoint/2010/main" val="300075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ED333-B164-E472-D524-A282F78F0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6">
            <a:hlinkClick r:id="" action="ppaction://noaction" highlightClick="1"/>
            <a:hlinkHover r:id="rId3" action="ppaction://hlinksldjump"/>
            <a:extLst>
              <a:ext uri="{FF2B5EF4-FFF2-40B4-BE49-F238E27FC236}">
                <a16:creationId xmlns:a16="http://schemas.microsoft.com/office/drawing/2014/main" id="{A651F359-BCE8-7322-EE28-71A647D60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1566" y="914400"/>
            <a:ext cx="381000" cy="2286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Rectangle 7">
            <a:extLst>
              <a:ext uri="{FF2B5EF4-FFF2-40B4-BE49-F238E27FC236}">
                <a16:creationId xmlns:a16="http://schemas.microsoft.com/office/drawing/2014/main" id="{FAC31001-EBBB-96EC-3729-7414A8BAC6A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712366" y="905933"/>
            <a:ext cx="11273790" cy="5353050"/>
          </a:xfrm>
        </p:spPr>
        <p:txBody>
          <a:bodyPr>
            <a:noAutofit/>
          </a:bodyPr>
          <a:lstStyle/>
          <a:p>
            <a:pPr marL="0" fontAlgn="auto">
              <a:lnSpc>
                <a:spcPct val="140000"/>
              </a:lnSpc>
              <a:buFontTx/>
              <a:buNone/>
            </a:pPr>
            <a:r>
              <a:rPr lang="en-US" altLang="zh-CN" sz="24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（一）国民收入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fontAlgn="auto">
              <a:lnSpc>
                <a:spcPct val="140000"/>
              </a:lnSpc>
              <a:buFontTx/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从国民核算角度看，国民收入是消费与储蓄之和。一方面，储蓄是投资的资金来源。另一方面，消费水平提高对投资具有拉动作用。综上可知，投资是国民收入的增函数。由于边际储蓄倾向递增，投资增速通常高于国民收入增速。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fontAlgn="auto">
              <a:lnSpc>
                <a:spcPct val="140000"/>
              </a:lnSpc>
              <a:buFontTx/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（二）资本收益率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投资者在进行决策时，会着重考虑预期收益率高低。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预期收益率高，将加大投资；反之，会减少投资。</a:t>
            </a:r>
          </a:p>
          <a:p>
            <a:pPr marL="0" fontAlgn="auto">
              <a:lnSpc>
                <a:spcPct val="140000"/>
              </a:lnSpc>
              <a:buFontTx/>
              <a:buNone/>
            </a:pP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5" name="灯片编号占位符 6">
            <a:extLst>
              <a:ext uri="{FF2B5EF4-FFF2-40B4-BE49-F238E27FC236}">
                <a16:creationId xmlns:a16="http://schemas.microsoft.com/office/drawing/2014/main" id="{D0F6630F-AF78-C57C-8DD9-166BE2F3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 descr="浅色上对角线">
            <a:extLst>
              <a:ext uri="{FF2B5EF4-FFF2-40B4-BE49-F238E27FC236}">
                <a16:creationId xmlns:a16="http://schemas.microsoft.com/office/drawing/2014/main" id="{168C322B-0279-1EE9-907C-8F0601EDE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三、投资的决定因素</a:t>
            </a:r>
          </a:p>
        </p:txBody>
      </p:sp>
    </p:spTree>
    <p:extLst>
      <p:ext uri="{BB962C8B-B14F-4D97-AF65-F5344CB8AC3E}">
        <p14:creationId xmlns:p14="http://schemas.microsoft.com/office/powerpoint/2010/main" val="278379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6">
            <a:hlinkClick r:id="" action="ppaction://noaction" highlightClick="1"/>
            <a:hlinkHover r:id="rId3" action="ppaction://hlinksldjump"/>
          </p:cNvPr>
          <p:cNvSpPr>
            <a:spLocks noChangeArrowheads="1"/>
          </p:cNvSpPr>
          <p:nvPr/>
        </p:nvSpPr>
        <p:spPr bwMode="auto">
          <a:xfrm>
            <a:off x="7011566" y="914400"/>
            <a:ext cx="381000" cy="2286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Rectangle 7"/>
          <p:cNvSpPr>
            <a:spLocks noGrp="1" noRot="1" noChangeArrowheads="1"/>
          </p:cNvSpPr>
          <p:nvPr>
            <p:ph idx="1"/>
          </p:nvPr>
        </p:nvSpPr>
        <p:spPr>
          <a:xfrm>
            <a:off x="664741" y="1304925"/>
            <a:ext cx="11273790" cy="5067300"/>
          </a:xfrm>
        </p:spPr>
        <p:txBody>
          <a:bodyPr>
            <a:noAutofit/>
          </a:bodyPr>
          <a:lstStyle/>
          <a:p>
            <a:pPr marL="0" indent="720000" fontAlgn="auto">
              <a:lnSpc>
                <a:spcPct val="140000"/>
              </a:lnSpc>
              <a:buFontTx/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（三）资本利息率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利息率是资金使用成本，故投资是资本利息率的减函数。</a:t>
            </a:r>
            <a:endParaRPr lang="en-US" altLang="zh-CN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720000">
              <a:lnSpc>
                <a:spcPct val="14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利息率越高，投资净收益越低，投资者的投资需求下降；反之亦反。</a:t>
            </a:r>
          </a:p>
          <a:p>
            <a:pPr marL="0" indent="720000" fontAlgn="auto">
              <a:lnSpc>
                <a:spcPct val="140000"/>
              </a:lnSpc>
              <a:buFontTx/>
              <a:buNone/>
            </a:pPr>
            <a:r>
              <a:rPr lang="zh-CN" altLang="en-US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（四）市场需求</a:t>
            </a:r>
            <a:endParaRPr lang="en-US" altLang="zh-CN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marL="0" indent="720000" fontAlgn="auto">
              <a:lnSpc>
                <a:spcPct val="140000"/>
              </a:lnSpc>
              <a:buFontTx/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通常条件下，市场需求潜力大的行业或产品，会吸引更多投资。</a:t>
            </a: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三、投资的决定因素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mE0ZGFhNTg2NGIxM2MwYzc0MGFhNjc1YjQzMGNlMW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3428</Words>
  <Application>Microsoft Office PowerPoint</Application>
  <PresentationFormat>宽屏</PresentationFormat>
  <Paragraphs>462</Paragraphs>
  <Slides>36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黑体</vt:lpstr>
      <vt:lpstr>华文楷体</vt:lpstr>
      <vt:lpstr>华文隶书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Cambria Math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思考与练习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feng hao</cp:lastModifiedBy>
  <cp:revision>61</cp:revision>
  <dcterms:created xsi:type="dcterms:W3CDTF">2015-12-05T08:51:00Z</dcterms:created>
  <dcterms:modified xsi:type="dcterms:W3CDTF">2025-09-21T13:33:31Z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8341F01940C944D49D21BD2B1993B57D_13</vt:lpwstr>
  </property>
  <property fmtid="{D5CDD505-2E9C-101B-9397-08002B2CF9AE}" pid="3" name="KSOProductBuildVer">
    <vt:lpwstr>2052-12.1.0.22529</vt:lpwstr>
  </property>
  <property fmtid="{D5CDD505-2E9C-101B-9397-08002B2CF9AE}" pid="4" name="KSOTemplateUUID">
    <vt:lpwstr>v1.0_mb_46fif/lngfIZSzxymcPcdg==</vt:lpwstr>
  </property>
</Properties>
</file>